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942093"/>
    <a:srgbClr val="941100"/>
    <a:srgbClr val="00FA00"/>
    <a:srgbClr val="521B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1"/>
    <p:restoredTop sz="93061"/>
  </p:normalViewPr>
  <p:slideViewPr>
    <p:cSldViewPr>
      <p:cViewPr>
        <p:scale>
          <a:sx n="84" d="100"/>
          <a:sy n="84" d="100"/>
        </p:scale>
        <p:origin x="3832" y="-480"/>
      </p:cViewPr>
      <p:guideLst>
        <p:guide orient="horz" pos="2880"/>
        <p:guide pos="21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issionecuor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2283" y="4784742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5">
                <a:moveTo>
                  <a:pt x="401510" y="0"/>
                </a:moveTo>
                <a:lnTo>
                  <a:pt x="116713" y="0"/>
                </a:lnTo>
                <a:lnTo>
                  <a:pt x="71285" y="9170"/>
                </a:lnTo>
                <a:lnTo>
                  <a:pt x="34186" y="34182"/>
                </a:lnTo>
                <a:lnTo>
                  <a:pt x="9172" y="71280"/>
                </a:lnTo>
                <a:lnTo>
                  <a:pt x="0" y="116713"/>
                </a:lnTo>
                <a:lnTo>
                  <a:pt x="0" y="401485"/>
                </a:lnTo>
                <a:lnTo>
                  <a:pt x="9172" y="446910"/>
                </a:lnTo>
                <a:lnTo>
                  <a:pt x="34186" y="484004"/>
                </a:lnTo>
                <a:lnTo>
                  <a:pt x="71285" y="509014"/>
                </a:lnTo>
                <a:lnTo>
                  <a:pt x="116713" y="518185"/>
                </a:lnTo>
                <a:lnTo>
                  <a:pt x="401510" y="518185"/>
                </a:lnTo>
                <a:lnTo>
                  <a:pt x="446937" y="509014"/>
                </a:lnTo>
                <a:lnTo>
                  <a:pt x="484036" y="484004"/>
                </a:lnTo>
                <a:lnTo>
                  <a:pt x="509050" y="446910"/>
                </a:lnTo>
                <a:lnTo>
                  <a:pt x="518223" y="401485"/>
                </a:lnTo>
                <a:lnTo>
                  <a:pt x="518223" y="116713"/>
                </a:lnTo>
                <a:lnTo>
                  <a:pt x="509050" y="71280"/>
                </a:lnTo>
                <a:lnTo>
                  <a:pt x="484036" y="34182"/>
                </a:lnTo>
                <a:lnTo>
                  <a:pt x="446937" y="9170"/>
                </a:lnTo>
                <a:lnTo>
                  <a:pt x="401510" y="0"/>
                </a:lnTo>
                <a:close/>
              </a:path>
            </a:pathLst>
          </a:custGeom>
          <a:solidFill>
            <a:srgbClr val="951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737" y="486718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09" y="0"/>
                </a:moveTo>
                <a:lnTo>
                  <a:pt x="94364" y="7042"/>
                </a:lnTo>
                <a:lnTo>
                  <a:pt x="56512" y="26643"/>
                </a:lnTo>
                <a:lnTo>
                  <a:pt x="26642" y="56515"/>
                </a:lnTo>
                <a:lnTo>
                  <a:pt x="7041" y="94370"/>
                </a:lnTo>
                <a:lnTo>
                  <a:pt x="0" y="137922"/>
                </a:lnTo>
                <a:lnTo>
                  <a:pt x="7041" y="181466"/>
                </a:lnTo>
                <a:lnTo>
                  <a:pt x="26642" y="219318"/>
                </a:lnTo>
                <a:lnTo>
                  <a:pt x="56512" y="249188"/>
                </a:lnTo>
                <a:lnTo>
                  <a:pt x="94364" y="268789"/>
                </a:lnTo>
                <a:lnTo>
                  <a:pt x="137909" y="275831"/>
                </a:lnTo>
                <a:lnTo>
                  <a:pt x="181455" y="268789"/>
                </a:lnTo>
                <a:lnTo>
                  <a:pt x="219310" y="249188"/>
                </a:lnTo>
                <a:lnTo>
                  <a:pt x="224494" y="244005"/>
                </a:lnTo>
                <a:lnTo>
                  <a:pt x="137909" y="244005"/>
                </a:lnTo>
                <a:lnTo>
                  <a:pt x="96661" y="235653"/>
                </a:lnTo>
                <a:lnTo>
                  <a:pt x="62936" y="212894"/>
                </a:lnTo>
                <a:lnTo>
                  <a:pt x="40177" y="179170"/>
                </a:lnTo>
                <a:lnTo>
                  <a:pt x="31826" y="137922"/>
                </a:lnTo>
                <a:lnTo>
                  <a:pt x="40177" y="96661"/>
                </a:lnTo>
                <a:lnTo>
                  <a:pt x="62936" y="62933"/>
                </a:lnTo>
                <a:lnTo>
                  <a:pt x="96661" y="40175"/>
                </a:lnTo>
                <a:lnTo>
                  <a:pt x="137909" y="31826"/>
                </a:lnTo>
                <a:lnTo>
                  <a:pt x="224493" y="31826"/>
                </a:lnTo>
                <a:lnTo>
                  <a:pt x="219310" y="26643"/>
                </a:lnTo>
                <a:lnTo>
                  <a:pt x="181455" y="7042"/>
                </a:lnTo>
                <a:lnTo>
                  <a:pt x="137909" y="0"/>
                </a:lnTo>
                <a:close/>
              </a:path>
              <a:path w="276225" h="276225">
                <a:moveTo>
                  <a:pt x="224493" y="31826"/>
                </a:moveTo>
                <a:lnTo>
                  <a:pt x="137909" y="31826"/>
                </a:lnTo>
                <a:lnTo>
                  <a:pt x="179164" y="40175"/>
                </a:lnTo>
                <a:lnTo>
                  <a:pt x="212893" y="62933"/>
                </a:lnTo>
                <a:lnTo>
                  <a:pt x="235653" y="96661"/>
                </a:lnTo>
                <a:lnTo>
                  <a:pt x="244005" y="137922"/>
                </a:lnTo>
                <a:lnTo>
                  <a:pt x="235653" y="179170"/>
                </a:lnTo>
                <a:lnTo>
                  <a:pt x="212893" y="212894"/>
                </a:lnTo>
                <a:lnTo>
                  <a:pt x="179164" y="235653"/>
                </a:lnTo>
                <a:lnTo>
                  <a:pt x="137909" y="244005"/>
                </a:lnTo>
                <a:lnTo>
                  <a:pt x="224494" y="244005"/>
                </a:lnTo>
                <a:lnTo>
                  <a:pt x="249184" y="219318"/>
                </a:lnTo>
                <a:lnTo>
                  <a:pt x="268787" y="181466"/>
                </a:lnTo>
                <a:lnTo>
                  <a:pt x="275831" y="137922"/>
                </a:lnTo>
                <a:lnTo>
                  <a:pt x="268787" y="94370"/>
                </a:lnTo>
                <a:lnTo>
                  <a:pt x="249184" y="56515"/>
                </a:lnTo>
                <a:lnTo>
                  <a:pt x="224493" y="31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695" y="5079146"/>
            <a:ext cx="141363" cy="14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3402" y="4784744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5">
                <a:moveTo>
                  <a:pt x="401497" y="0"/>
                </a:moveTo>
                <a:lnTo>
                  <a:pt x="116712" y="0"/>
                </a:lnTo>
                <a:lnTo>
                  <a:pt x="71280" y="9170"/>
                </a:lnTo>
                <a:lnTo>
                  <a:pt x="34182" y="34180"/>
                </a:lnTo>
                <a:lnTo>
                  <a:pt x="9170" y="71274"/>
                </a:lnTo>
                <a:lnTo>
                  <a:pt x="0" y="116700"/>
                </a:lnTo>
                <a:lnTo>
                  <a:pt x="0" y="401485"/>
                </a:lnTo>
                <a:lnTo>
                  <a:pt x="9170" y="446905"/>
                </a:lnTo>
                <a:lnTo>
                  <a:pt x="34182" y="484000"/>
                </a:lnTo>
                <a:lnTo>
                  <a:pt x="71280" y="509012"/>
                </a:lnTo>
                <a:lnTo>
                  <a:pt x="116712" y="518185"/>
                </a:lnTo>
                <a:lnTo>
                  <a:pt x="401497" y="518185"/>
                </a:lnTo>
                <a:lnTo>
                  <a:pt x="446930" y="509012"/>
                </a:lnTo>
                <a:lnTo>
                  <a:pt x="484028" y="484000"/>
                </a:lnTo>
                <a:lnTo>
                  <a:pt x="509039" y="446905"/>
                </a:lnTo>
                <a:lnTo>
                  <a:pt x="516049" y="412191"/>
                </a:lnTo>
                <a:lnTo>
                  <a:pt x="147878" y="412191"/>
                </a:lnTo>
                <a:lnTo>
                  <a:pt x="119115" y="408147"/>
                </a:lnTo>
                <a:lnTo>
                  <a:pt x="98678" y="395954"/>
                </a:lnTo>
                <a:lnTo>
                  <a:pt x="86481" y="375522"/>
                </a:lnTo>
                <a:lnTo>
                  <a:pt x="82548" y="347560"/>
                </a:lnTo>
                <a:lnTo>
                  <a:pt x="82453" y="171310"/>
                </a:lnTo>
                <a:lnTo>
                  <a:pt x="86481" y="142668"/>
                </a:lnTo>
                <a:lnTo>
                  <a:pt x="98678" y="122232"/>
                </a:lnTo>
                <a:lnTo>
                  <a:pt x="119115" y="110038"/>
                </a:lnTo>
                <a:lnTo>
                  <a:pt x="147878" y="105994"/>
                </a:lnTo>
                <a:lnTo>
                  <a:pt x="516049" y="105994"/>
                </a:lnTo>
                <a:lnTo>
                  <a:pt x="509039" y="71274"/>
                </a:lnTo>
                <a:lnTo>
                  <a:pt x="484028" y="34180"/>
                </a:lnTo>
                <a:lnTo>
                  <a:pt x="446930" y="9170"/>
                </a:lnTo>
                <a:lnTo>
                  <a:pt x="401497" y="0"/>
                </a:lnTo>
                <a:close/>
              </a:path>
              <a:path w="518795" h="518795">
                <a:moveTo>
                  <a:pt x="516049" y="105994"/>
                </a:moveTo>
                <a:lnTo>
                  <a:pt x="370319" y="105994"/>
                </a:lnTo>
                <a:lnTo>
                  <a:pt x="399090" y="110038"/>
                </a:lnTo>
                <a:lnTo>
                  <a:pt x="419530" y="122232"/>
                </a:lnTo>
                <a:lnTo>
                  <a:pt x="431728" y="142668"/>
                </a:lnTo>
                <a:lnTo>
                  <a:pt x="435757" y="171310"/>
                </a:lnTo>
                <a:lnTo>
                  <a:pt x="435775" y="337337"/>
                </a:lnTo>
                <a:lnTo>
                  <a:pt x="360895" y="412191"/>
                </a:lnTo>
                <a:lnTo>
                  <a:pt x="516049" y="412191"/>
                </a:lnTo>
                <a:lnTo>
                  <a:pt x="518210" y="401485"/>
                </a:lnTo>
                <a:lnTo>
                  <a:pt x="518210" y="116700"/>
                </a:lnTo>
                <a:lnTo>
                  <a:pt x="516049" y="105994"/>
                </a:lnTo>
                <a:close/>
              </a:path>
              <a:path w="518795" h="518795">
                <a:moveTo>
                  <a:pt x="180632" y="314312"/>
                </a:moveTo>
                <a:lnTo>
                  <a:pt x="161886" y="314312"/>
                </a:lnTo>
                <a:lnTo>
                  <a:pt x="161873" y="323202"/>
                </a:lnTo>
                <a:lnTo>
                  <a:pt x="185839" y="359498"/>
                </a:lnTo>
                <a:lnTo>
                  <a:pt x="205981" y="365010"/>
                </a:lnTo>
                <a:lnTo>
                  <a:pt x="221259" y="365010"/>
                </a:lnTo>
                <a:lnTo>
                  <a:pt x="256679" y="349135"/>
                </a:lnTo>
                <a:lnTo>
                  <a:pt x="257016" y="348703"/>
                </a:lnTo>
                <a:lnTo>
                  <a:pt x="213918" y="348703"/>
                </a:lnTo>
                <a:lnTo>
                  <a:pt x="206353" y="348104"/>
                </a:lnTo>
                <a:lnTo>
                  <a:pt x="181346" y="321563"/>
                </a:lnTo>
                <a:lnTo>
                  <a:pt x="180632" y="314312"/>
                </a:lnTo>
                <a:close/>
              </a:path>
              <a:path w="518795" h="518795">
                <a:moveTo>
                  <a:pt x="356336" y="206286"/>
                </a:moveTo>
                <a:lnTo>
                  <a:pt x="342010" y="206286"/>
                </a:lnTo>
                <a:lnTo>
                  <a:pt x="340969" y="212166"/>
                </a:lnTo>
                <a:lnTo>
                  <a:pt x="339064" y="217017"/>
                </a:lnTo>
                <a:lnTo>
                  <a:pt x="302323" y="235597"/>
                </a:lnTo>
                <a:lnTo>
                  <a:pt x="297027" y="235597"/>
                </a:lnTo>
                <a:lnTo>
                  <a:pt x="297027" y="250596"/>
                </a:lnTo>
                <a:lnTo>
                  <a:pt x="337591" y="250596"/>
                </a:lnTo>
                <a:lnTo>
                  <a:pt x="337591" y="362585"/>
                </a:lnTo>
                <a:lnTo>
                  <a:pt x="356336" y="362585"/>
                </a:lnTo>
                <a:lnTo>
                  <a:pt x="356336" y="206286"/>
                </a:lnTo>
                <a:close/>
              </a:path>
              <a:path w="518795" h="518795">
                <a:moveTo>
                  <a:pt x="257661" y="288505"/>
                </a:moveTo>
                <a:lnTo>
                  <a:pt x="219278" y="288505"/>
                </a:lnTo>
                <a:lnTo>
                  <a:pt x="223646" y="289140"/>
                </a:lnTo>
                <a:lnTo>
                  <a:pt x="231736" y="291642"/>
                </a:lnTo>
                <a:lnTo>
                  <a:pt x="247865" y="313639"/>
                </a:lnTo>
                <a:lnTo>
                  <a:pt x="247865" y="323202"/>
                </a:lnTo>
                <a:lnTo>
                  <a:pt x="218478" y="348703"/>
                </a:lnTo>
                <a:lnTo>
                  <a:pt x="257016" y="348703"/>
                </a:lnTo>
                <a:lnTo>
                  <a:pt x="260540" y="344182"/>
                </a:lnTo>
                <a:lnTo>
                  <a:pt x="266268" y="332270"/>
                </a:lnTo>
                <a:lnTo>
                  <a:pt x="267703" y="325399"/>
                </a:lnTo>
                <a:lnTo>
                  <a:pt x="267703" y="317614"/>
                </a:lnTo>
                <a:lnTo>
                  <a:pt x="267269" y="310793"/>
                </a:lnTo>
                <a:lnTo>
                  <a:pt x="265969" y="304444"/>
                </a:lnTo>
                <a:lnTo>
                  <a:pt x="263802" y="298561"/>
                </a:lnTo>
                <a:lnTo>
                  <a:pt x="260769" y="293141"/>
                </a:lnTo>
                <a:lnTo>
                  <a:pt x="257661" y="288505"/>
                </a:lnTo>
                <a:close/>
              </a:path>
              <a:path w="518795" h="518795">
                <a:moveTo>
                  <a:pt x="203339" y="273304"/>
                </a:moveTo>
                <a:lnTo>
                  <a:pt x="203339" y="289179"/>
                </a:lnTo>
                <a:lnTo>
                  <a:pt x="206870" y="288734"/>
                </a:lnTo>
                <a:lnTo>
                  <a:pt x="210616" y="288505"/>
                </a:lnTo>
                <a:lnTo>
                  <a:pt x="257661" y="288505"/>
                </a:lnTo>
                <a:lnTo>
                  <a:pt x="256146" y="286245"/>
                </a:lnTo>
                <a:lnTo>
                  <a:pt x="249046" y="281749"/>
                </a:lnTo>
                <a:lnTo>
                  <a:pt x="239483" y="279692"/>
                </a:lnTo>
                <a:lnTo>
                  <a:pt x="239483" y="279247"/>
                </a:lnTo>
                <a:lnTo>
                  <a:pt x="245656" y="276466"/>
                </a:lnTo>
                <a:lnTo>
                  <a:pt x="249339" y="273519"/>
                </a:lnTo>
                <a:lnTo>
                  <a:pt x="204723" y="273519"/>
                </a:lnTo>
                <a:lnTo>
                  <a:pt x="204063" y="273456"/>
                </a:lnTo>
                <a:lnTo>
                  <a:pt x="203339" y="273304"/>
                </a:lnTo>
                <a:close/>
              </a:path>
              <a:path w="518795" h="518795">
                <a:moveTo>
                  <a:pt x="254018" y="222821"/>
                </a:moveTo>
                <a:lnTo>
                  <a:pt x="221411" y="222821"/>
                </a:lnTo>
                <a:lnTo>
                  <a:pt x="228028" y="224917"/>
                </a:lnTo>
                <a:lnTo>
                  <a:pt x="238607" y="233286"/>
                </a:lnTo>
                <a:lnTo>
                  <a:pt x="241249" y="239572"/>
                </a:lnTo>
                <a:lnTo>
                  <a:pt x="241215" y="252222"/>
                </a:lnTo>
                <a:lnTo>
                  <a:pt x="240436" y="255739"/>
                </a:lnTo>
                <a:lnTo>
                  <a:pt x="215455" y="273519"/>
                </a:lnTo>
                <a:lnTo>
                  <a:pt x="249339" y="273519"/>
                </a:lnTo>
                <a:lnTo>
                  <a:pt x="250799" y="272351"/>
                </a:lnTo>
                <a:lnTo>
                  <a:pt x="259029" y="261480"/>
                </a:lnTo>
                <a:lnTo>
                  <a:pt x="261099" y="255219"/>
                </a:lnTo>
                <a:lnTo>
                  <a:pt x="261099" y="240969"/>
                </a:lnTo>
                <a:lnTo>
                  <a:pt x="259880" y="234721"/>
                </a:lnTo>
                <a:lnTo>
                  <a:pt x="255041" y="224142"/>
                </a:lnTo>
                <a:lnTo>
                  <a:pt x="254018" y="222821"/>
                </a:lnTo>
                <a:close/>
              </a:path>
              <a:path w="518795" h="518795">
                <a:moveTo>
                  <a:pt x="220230" y="206286"/>
                </a:moveTo>
                <a:lnTo>
                  <a:pt x="205676" y="206286"/>
                </a:lnTo>
                <a:lnTo>
                  <a:pt x="198818" y="207530"/>
                </a:lnTo>
                <a:lnTo>
                  <a:pt x="166700" y="242443"/>
                </a:lnTo>
                <a:lnTo>
                  <a:pt x="165188" y="256768"/>
                </a:lnTo>
                <a:lnTo>
                  <a:pt x="183934" y="256768"/>
                </a:lnTo>
                <a:lnTo>
                  <a:pt x="183954" y="252069"/>
                </a:lnTo>
                <a:lnTo>
                  <a:pt x="184518" y="247878"/>
                </a:lnTo>
                <a:lnTo>
                  <a:pt x="208483" y="222821"/>
                </a:lnTo>
                <a:lnTo>
                  <a:pt x="254018" y="222821"/>
                </a:lnTo>
                <a:lnTo>
                  <a:pt x="251688" y="219811"/>
                </a:lnTo>
                <a:lnTo>
                  <a:pt x="243154" y="213042"/>
                </a:lnTo>
                <a:lnTo>
                  <a:pt x="238124" y="210515"/>
                </a:lnTo>
                <a:lnTo>
                  <a:pt x="226517" y="207137"/>
                </a:lnTo>
                <a:lnTo>
                  <a:pt x="220230" y="206286"/>
                </a:lnTo>
                <a:close/>
              </a:path>
              <a:path w="518795" h="518795">
                <a:moveTo>
                  <a:pt x="169151" y="143040"/>
                </a:moveTo>
                <a:lnTo>
                  <a:pt x="153542" y="143040"/>
                </a:lnTo>
                <a:lnTo>
                  <a:pt x="147218" y="149364"/>
                </a:lnTo>
                <a:lnTo>
                  <a:pt x="147218" y="164973"/>
                </a:lnTo>
                <a:lnTo>
                  <a:pt x="153542" y="171310"/>
                </a:lnTo>
                <a:lnTo>
                  <a:pt x="169151" y="171310"/>
                </a:lnTo>
                <a:lnTo>
                  <a:pt x="175488" y="164973"/>
                </a:lnTo>
                <a:lnTo>
                  <a:pt x="175488" y="149364"/>
                </a:lnTo>
                <a:lnTo>
                  <a:pt x="169151" y="143040"/>
                </a:lnTo>
                <a:close/>
              </a:path>
              <a:path w="518795" h="518795">
                <a:moveTo>
                  <a:pt x="364667" y="143040"/>
                </a:moveTo>
                <a:lnTo>
                  <a:pt x="349059" y="143040"/>
                </a:lnTo>
                <a:lnTo>
                  <a:pt x="342722" y="149364"/>
                </a:lnTo>
                <a:lnTo>
                  <a:pt x="342722" y="164973"/>
                </a:lnTo>
                <a:lnTo>
                  <a:pt x="349059" y="171310"/>
                </a:lnTo>
                <a:lnTo>
                  <a:pt x="364667" y="171310"/>
                </a:lnTo>
                <a:lnTo>
                  <a:pt x="370992" y="164973"/>
                </a:lnTo>
                <a:lnTo>
                  <a:pt x="370992" y="149364"/>
                </a:lnTo>
                <a:lnTo>
                  <a:pt x="364667" y="143040"/>
                </a:lnTo>
                <a:close/>
              </a:path>
            </a:pathLst>
          </a:custGeom>
          <a:solidFill>
            <a:srgbClr val="00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13492" y="4709344"/>
            <a:ext cx="2341905" cy="58798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85"/>
              </a:spcBef>
            </a:pPr>
            <a:r>
              <a:rPr lang="it-IT" sz="1600" b="1" dirty="0">
                <a:latin typeface="Century Gothic"/>
                <a:cs typeface="Century Gothic"/>
              </a:rPr>
              <a:t>05</a:t>
            </a:r>
            <a:r>
              <a:rPr lang="it-IT" sz="1600" b="1" spc="0" dirty="0">
                <a:latin typeface="Century Gothic"/>
                <a:cs typeface="Century Gothic"/>
              </a:rPr>
              <a:t>-06 </a:t>
            </a:r>
            <a:r>
              <a:rPr lang="it-IT" sz="1600" b="1" spc="5" dirty="0">
                <a:latin typeface="Century Gothic"/>
                <a:cs typeface="Century Gothic"/>
              </a:rPr>
              <a:t>Novembre</a:t>
            </a:r>
            <a:r>
              <a:rPr sz="1600" b="1" spc="105" dirty="0">
                <a:latin typeface="Century Gothic"/>
                <a:cs typeface="Century Gothic"/>
              </a:rPr>
              <a:t> </a:t>
            </a:r>
            <a:r>
              <a:rPr lang="it-IT" sz="1600" b="1" spc="10" dirty="0">
                <a:latin typeface="Century Gothic"/>
                <a:cs typeface="Century Gothic"/>
              </a:rPr>
              <a:t>2024</a:t>
            </a:r>
            <a:endParaRPr sz="1600" b="1" dirty="0">
              <a:latin typeface="Century Gothic"/>
              <a:cs typeface="Century Gothic"/>
            </a:endParaRPr>
          </a:p>
          <a:p>
            <a:pPr marL="974090">
              <a:lnSpc>
                <a:spcPct val="100000"/>
              </a:lnSpc>
              <a:spcBef>
                <a:spcPts val="420"/>
              </a:spcBef>
            </a:pPr>
            <a:r>
              <a:rPr sz="1400" spc="0" dirty="0">
                <a:latin typeface="Century Gothic"/>
                <a:cs typeface="Century Gothic"/>
              </a:rPr>
              <a:t>ore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8.30-17.30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865" y="252399"/>
            <a:ext cx="6566744" cy="827102"/>
          </a:xfrm>
          <a:prstGeom prst="rect">
            <a:avLst/>
          </a:prstGeom>
          <a:blipFill>
            <a:blip r:embed="rId3" cstate="print"/>
            <a:srcRect/>
            <a:stretch>
              <a:fillRect t="1" b="-443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865" y="8359435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5">
                <a:moveTo>
                  <a:pt x="401497" y="0"/>
                </a:moveTo>
                <a:lnTo>
                  <a:pt x="116713" y="0"/>
                </a:lnTo>
                <a:lnTo>
                  <a:pt x="71285" y="9170"/>
                </a:lnTo>
                <a:lnTo>
                  <a:pt x="34186" y="34182"/>
                </a:lnTo>
                <a:lnTo>
                  <a:pt x="9172" y="71280"/>
                </a:lnTo>
                <a:lnTo>
                  <a:pt x="0" y="116712"/>
                </a:lnTo>
                <a:lnTo>
                  <a:pt x="0" y="401485"/>
                </a:lnTo>
                <a:lnTo>
                  <a:pt x="9172" y="446912"/>
                </a:lnTo>
                <a:lnTo>
                  <a:pt x="34186" y="484011"/>
                </a:lnTo>
                <a:lnTo>
                  <a:pt x="71285" y="509025"/>
                </a:lnTo>
                <a:lnTo>
                  <a:pt x="116713" y="518198"/>
                </a:lnTo>
                <a:lnTo>
                  <a:pt x="401497" y="518198"/>
                </a:lnTo>
                <a:lnTo>
                  <a:pt x="446932" y="509025"/>
                </a:lnTo>
                <a:lnTo>
                  <a:pt x="484035" y="484011"/>
                </a:lnTo>
                <a:lnTo>
                  <a:pt x="509050" y="446912"/>
                </a:lnTo>
                <a:lnTo>
                  <a:pt x="511302" y="435762"/>
                </a:lnTo>
                <a:lnTo>
                  <a:pt x="162026" y="435762"/>
                </a:lnTo>
                <a:lnTo>
                  <a:pt x="131049" y="429507"/>
                </a:lnTo>
                <a:lnTo>
                  <a:pt x="105754" y="412451"/>
                </a:lnTo>
                <a:lnTo>
                  <a:pt x="88701" y="387156"/>
                </a:lnTo>
                <a:lnTo>
                  <a:pt x="82448" y="356184"/>
                </a:lnTo>
                <a:lnTo>
                  <a:pt x="82448" y="162013"/>
                </a:lnTo>
                <a:lnTo>
                  <a:pt x="88701" y="131043"/>
                </a:lnTo>
                <a:lnTo>
                  <a:pt x="105754" y="105752"/>
                </a:lnTo>
                <a:lnTo>
                  <a:pt x="131049" y="88701"/>
                </a:lnTo>
                <a:lnTo>
                  <a:pt x="162026" y="82448"/>
                </a:lnTo>
                <a:lnTo>
                  <a:pt x="511305" y="82448"/>
                </a:lnTo>
                <a:lnTo>
                  <a:pt x="509050" y="71280"/>
                </a:lnTo>
                <a:lnTo>
                  <a:pt x="484035" y="34182"/>
                </a:lnTo>
                <a:lnTo>
                  <a:pt x="446932" y="9170"/>
                </a:lnTo>
                <a:lnTo>
                  <a:pt x="401497" y="0"/>
                </a:lnTo>
                <a:close/>
              </a:path>
              <a:path w="518794" h="518795">
                <a:moveTo>
                  <a:pt x="511305" y="82448"/>
                </a:moveTo>
                <a:lnTo>
                  <a:pt x="356184" y="82448"/>
                </a:lnTo>
                <a:lnTo>
                  <a:pt x="387169" y="88701"/>
                </a:lnTo>
                <a:lnTo>
                  <a:pt x="412467" y="105752"/>
                </a:lnTo>
                <a:lnTo>
                  <a:pt x="429521" y="131043"/>
                </a:lnTo>
                <a:lnTo>
                  <a:pt x="435775" y="162013"/>
                </a:lnTo>
                <a:lnTo>
                  <a:pt x="435775" y="356184"/>
                </a:lnTo>
                <a:lnTo>
                  <a:pt x="429521" y="387156"/>
                </a:lnTo>
                <a:lnTo>
                  <a:pt x="412467" y="412451"/>
                </a:lnTo>
                <a:lnTo>
                  <a:pt x="387169" y="429507"/>
                </a:lnTo>
                <a:lnTo>
                  <a:pt x="356184" y="435762"/>
                </a:lnTo>
                <a:lnTo>
                  <a:pt x="511302" y="435762"/>
                </a:lnTo>
                <a:lnTo>
                  <a:pt x="518223" y="401485"/>
                </a:lnTo>
                <a:lnTo>
                  <a:pt x="518223" y="116712"/>
                </a:lnTo>
                <a:lnTo>
                  <a:pt x="511305" y="82448"/>
                </a:lnTo>
                <a:close/>
              </a:path>
              <a:path w="518794" h="518795">
                <a:moveTo>
                  <a:pt x="319735" y="364134"/>
                </a:moveTo>
                <a:lnTo>
                  <a:pt x="131978" y="364134"/>
                </a:lnTo>
                <a:lnTo>
                  <a:pt x="131978" y="385622"/>
                </a:lnTo>
                <a:lnTo>
                  <a:pt x="319735" y="385622"/>
                </a:lnTo>
                <a:lnTo>
                  <a:pt x="319735" y="364134"/>
                </a:lnTo>
                <a:close/>
              </a:path>
              <a:path w="518794" h="518795">
                <a:moveTo>
                  <a:pt x="343204" y="324662"/>
                </a:moveTo>
                <a:lnTo>
                  <a:pt x="131978" y="324662"/>
                </a:lnTo>
                <a:lnTo>
                  <a:pt x="131978" y="346151"/>
                </a:lnTo>
                <a:lnTo>
                  <a:pt x="343204" y="346151"/>
                </a:lnTo>
                <a:lnTo>
                  <a:pt x="343204" y="324662"/>
                </a:lnTo>
                <a:close/>
              </a:path>
              <a:path w="518794" h="518795">
                <a:moveTo>
                  <a:pt x="281927" y="285178"/>
                </a:moveTo>
                <a:lnTo>
                  <a:pt x="131978" y="285178"/>
                </a:lnTo>
                <a:lnTo>
                  <a:pt x="131978" y="306666"/>
                </a:lnTo>
                <a:lnTo>
                  <a:pt x="281927" y="306666"/>
                </a:lnTo>
                <a:lnTo>
                  <a:pt x="281927" y="285178"/>
                </a:lnTo>
                <a:close/>
              </a:path>
              <a:path w="518794" h="518795">
                <a:moveTo>
                  <a:pt x="386232" y="245706"/>
                </a:moveTo>
                <a:lnTo>
                  <a:pt x="131978" y="245706"/>
                </a:lnTo>
                <a:lnTo>
                  <a:pt x="131978" y="267195"/>
                </a:lnTo>
                <a:lnTo>
                  <a:pt x="386232" y="267195"/>
                </a:lnTo>
                <a:lnTo>
                  <a:pt x="386232" y="245706"/>
                </a:lnTo>
                <a:close/>
              </a:path>
              <a:path w="518794" h="518795">
                <a:moveTo>
                  <a:pt x="360159" y="206222"/>
                </a:moveTo>
                <a:lnTo>
                  <a:pt x="131978" y="206222"/>
                </a:lnTo>
                <a:lnTo>
                  <a:pt x="131978" y="227710"/>
                </a:lnTo>
                <a:lnTo>
                  <a:pt x="360159" y="227710"/>
                </a:lnTo>
                <a:lnTo>
                  <a:pt x="360159" y="206222"/>
                </a:lnTo>
                <a:close/>
              </a:path>
              <a:path w="518794" h="518795">
                <a:moveTo>
                  <a:pt x="386232" y="132575"/>
                </a:moveTo>
                <a:lnTo>
                  <a:pt x="131978" y="132575"/>
                </a:lnTo>
                <a:lnTo>
                  <a:pt x="131978" y="188239"/>
                </a:lnTo>
                <a:lnTo>
                  <a:pt x="386232" y="188239"/>
                </a:lnTo>
                <a:lnTo>
                  <a:pt x="386232" y="132575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4210" y="8305165"/>
            <a:ext cx="2629535" cy="6229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117400"/>
              </a:lnSpc>
              <a:spcBef>
                <a:spcPts val="150"/>
              </a:spcBef>
            </a:pPr>
            <a:r>
              <a:rPr sz="1100" spc="-20" dirty="0">
                <a:latin typeface="Century Gothic"/>
                <a:cs typeface="Century Gothic"/>
              </a:rPr>
              <a:t>Ai </a:t>
            </a:r>
            <a:r>
              <a:rPr sz="1100" spc="-25" dirty="0">
                <a:latin typeface="Century Gothic"/>
                <a:cs typeface="Century Gothic"/>
              </a:rPr>
              <a:t>partecipanti </a:t>
            </a:r>
            <a:r>
              <a:rPr sz="1100" spc="-20" dirty="0">
                <a:latin typeface="Century Gothic"/>
                <a:cs typeface="Century Gothic"/>
              </a:rPr>
              <a:t>che </a:t>
            </a:r>
            <a:r>
              <a:rPr sz="1100" spc="-30" dirty="0">
                <a:latin typeface="Century Gothic"/>
                <a:cs typeface="Century Gothic"/>
              </a:rPr>
              <a:t>supereranno </a:t>
            </a:r>
            <a:r>
              <a:rPr sz="1100" spc="-5" dirty="0">
                <a:latin typeface="Century Gothic"/>
                <a:cs typeface="Century Gothic"/>
              </a:rPr>
              <a:t>il</a:t>
            </a:r>
            <a:r>
              <a:rPr sz="1100" spc="-9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corso  </a:t>
            </a:r>
            <a:r>
              <a:rPr sz="1100" spc="-20" dirty="0">
                <a:latin typeface="Century Gothic"/>
                <a:cs typeface="Century Gothic"/>
              </a:rPr>
              <a:t>verrà rilasciato </a:t>
            </a:r>
            <a:r>
              <a:rPr sz="1100" spc="-5" dirty="0">
                <a:latin typeface="Century Gothic"/>
                <a:cs typeface="Century Gothic"/>
              </a:rPr>
              <a:t>il 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brevetto 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internazionale 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American 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0000"/>
                </a:solidFill>
                <a:latin typeface="Arial"/>
                <a:cs typeface="Arial"/>
              </a:rPr>
              <a:t>Association</a:t>
            </a:r>
            <a:r>
              <a:rPr sz="1100" spc="-35" dirty="0">
                <a:latin typeface="Century Gothic"/>
                <a:cs typeface="Century Gothic"/>
              </a:rPr>
              <a:t>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4868" y="9271933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750" y="0"/>
                </a:lnTo>
              </a:path>
            </a:pathLst>
          </a:custGeom>
          <a:ln w="43878">
            <a:solidFill>
              <a:srgbClr val="D922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4885" y="9334482"/>
            <a:ext cx="3216724" cy="113492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79400" algn="ctr">
              <a:lnSpc>
                <a:spcPct val="100000"/>
              </a:lnSpc>
              <a:spcBef>
                <a:spcPts val="359"/>
              </a:spcBef>
            </a:pPr>
            <a:r>
              <a:rPr sz="1200" b="1" spc="-65" dirty="0">
                <a:solidFill>
                  <a:srgbClr val="D9222A"/>
                </a:solidFill>
                <a:latin typeface="Arial"/>
                <a:cs typeface="Arial"/>
              </a:rPr>
              <a:t>Per </a:t>
            </a:r>
            <a:r>
              <a:rPr sz="1200" b="1" spc="-40" dirty="0">
                <a:solidFill>
                  <a:srgbClr val="D9222A"/>
                </a:solidFill>
                <a:latin typeface="Arial"/>
                <a:cs typeface="Arial"/>
              </a:rPr>
              <a:t>informazioni </a:t>
            </a:r>
            <a:r>
              <a:rPr sz="1200" b="1" spc="55" dirty="0">
                <a:solidFill>
                  <a:srgbClr val="D9222A"/>
                </a:solidFill>
                <a:latin typeface="Arial"/>
                <a:cs typeface="Arial"/>
              </a:rPr>
              <a:t>ed</a:t>
            </a:r>
            <a:r>
              <a:rPr sz="1200" b="1" dirty="0">
                <a:solidFill>
                  <a:srgbClr val="D9222A"/>
                </a:solidFill>
                <a:latin typeface="Arial"/>
                <a:cs typeface="Arial"/>
              </a:rPr>
              <a:t> </a:t>
            </a:r>
            <a:r>
              <a:rPr sz="1200" b="1" spc="-60" dirty="0" err="1">
                <a:solidFill>
                  <a:srgbClr val="D9222A"/>
                </a:solidFill>
                <a:latin typeface="Arial"/>
                <a:cs typeface="Arial"/>
              </a:rPr>
              <a:t>iscrizioni</a:t>
            </a:r>
            <a:r>
              <a:rPr lang="it-IT" sz="1200" b="1" spc="-60" dirty="0">
                <a:solidFill>
                  <a:srgbClr val="D9222A"/>
                </a:solidFill>
                <a:latin typeface="Arial"/>
                <a:cs typeface="Arial"/>
              </a:rPr>
              <a:t>:</a:t>
            </a:r>
            <a:endParaRPr lang="it-IT" sz="1200" b="1" dirty="0">
              <a:solidFill>
                <a:srgbClr val="D9222A"/>
              </a:solidFill>
              <a:latin typeface="Arial"/>
              <a:cs typeface="Arial"/>
            </a:endParaRPr>
          </a:p>
          <a:p>
            <a:pPr marL="279400" algn="ctr">
              <a:lnSpc>
                <a:spcPct val="100000"/>
              </a:lnSpc>
              <a:spcBef>
                <a:spcPts val="359"/>
              </a:spcBef>
            </a:pPr>
            <a:r>
              <a:rPr lang="it-IT" sz="1200" spc="-25" dirty="0">
                <a:latin typeface="Century Gothic"/>
                <a:cs typeface="Century Gothic"/>
              </a:rPr>
              <a:t>Vita  - 329 3141398‬</a:t>
            </a:r>
          </a:p>
          <a:p>
            <a:pPr marL="279400" algn="ctr">
              <a:lnSpc>
                <a:spcPct val="100000"/>
              </a:lnSpc>
              <a:spcBef>
                <a:spcPts val="359"/>
              </a:spcBef>
            </a:pPr>
            <a:r>
              <a:rPr lang="it-IT" sz="1200" spc="-25" dirty="0" err="1">
                <a:latin typeface="Century Gothic"/>
                <a:cs typeface="Century Gothic"/>
              </a:rPr>
              <a:t>Danierla</a:t>
            </a:r>
            <a:r>
              <a:rPr lang="it-IT" sz="1200" spc="-25">
                <a:latin typeface="Century Gothic"/>
                <a:cs typeface="Century Gothic"/>
              </a:rPr>
              <a:t> – 329 3737094</a:t>
            </a:r>
            <a:endParaRPr sz="1200" dirty="0">
              <a:latin typeface="Century Gothic"/>
              <a:cs typeface="Century Gothic"/>
            </a:endParaRPr>
          </a:p>
          <a:p>
            <a:pPr marL="12065" marR="5080" indent="5080" algn="ctr">
              <a:lnSpc>
                <a:spcPct val="114599"/>
              </a:lnSpc>
              <a:spcBef>
                <a:spcPts val="50"/>
              </a:spcBef>
            </a:pPr>
            <a:r>
              <a:rPr lang="it-IT" sz="1200" spc="-30" dirty="0">
                <a:latin typeface="Century Gothic"/>
                <a:cs typeface="Century Gothic"/>
                <a:hlinkClick r:id="rId4"/>
              </a:rPr>
              <a:t>minervaformazione.info</a:t>
            </a:r>
            <a:r>
              <a:rPr sz="1200" spc="-30" dirty="0">
                <a:latin typeface="Century Gothic"/>
                <a:cs typeface="Century Gothic"/>
                <a:hlinkClick r:id="rId4"/>
              </a:rPr>
              <a:t>@gmail.com 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endParaRPr lang="it-IT" sz="1200" spc="-30" dirty="0">
              <a:latin typeface="Century Gothic"/>
              <a:cs typeface="Century Gothic"/>
            </a:endParaRPr>
          </a:p>
          <a:p>
            <a:pPr marL="12065" marR="5080" indent="5080" algn="ctr">
              <a:lnSpc>
                <a:spcPct val="114599"/>
              </a:lnSpc>
              <a:spcBef>
                <a:spcPts val="50"/>
              </a:spcBef>
            </a:pPr>
            <a:r>
              <a:rPr lang="it-IT" sz="1200" spc="-20" dirty="0">
                <a:latin typeface="Century Gothic"/>
                <a:cs typeface="Century Gothic"/>
              </a:rPr>
              <a:t>i</a:t>
            </a:r>
            <a:r>
              <a:rPr sz="1200" spc="-20" dirty="0" err="1">
                <a:latin typeface="Century Gothic"/>
                <a:cs typeface="Century Gothic"/>
              </a:rPr>
              <a:t>scrizioni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online: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lang="it-IT" sz="1200" b="1" spc="-40" dirty="0">
                <a:solidFill>
                  <a:srgbClr val="D9222A"/>
                </a:solidFill>
                <a:latin typeface="Arial"/>
                <a:cs typeface="Arial"/>
              </a:rPr>
              <a:t>https://</a:t>
            </a:r>
            <a:r>
              <a:rPr lang="it-IT" sz="1200" b="1" spc="-40" dirty="0" err="1">
                <a:solidFill>
                  <a:srgbClr val="D9222A"/>
                </a:solidFill>
                <a:latin typeface="Arial"/>
                <a:cs typeface="Arial"/>
              </a:rPr>
              <a:t>www.minervaform.it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064" y="5194300"/>
            <a:ext cx="2682240" cy="14351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b="1" spc="-35" dirty="0">
                <a:solidFill>
                  <a:srgbClr val="D9222A"/>
                </a:solidFill>
                <a:latin typeface="Arial"/>
                <a:cs typeface="Arial"/>
              </a:rPr>
              <a:t>Descrizione </a:t>
            </a:r>
            <a:r>
              <a:rPr sz="1200" b="1" spc="5" dirty="0">
                <a:solidFill>
                  <a:srgbClr val="D9222A"/>
                </a:solidFill>
                <a:latin typeface="Arial"/>
                <a:cs typeface="Arial"/>
              </a:rPr>
              <a:t>del</a:t>
            </a:r>
            <a:r>
              <a:rPr sz="1200" b="1" spc="-45" dirty="0">
                <a:solidFill>
                  <a:srgbClr val="D9222A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D9222A"/>
                </a:solidFill>
                <a:latin typeface="Arial"/>
                <a:cs typeface="Arial"/>
              </a:rPr>
              <a:t>corso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21500"/>
              </a:lnSpc>
              <a:spcBef>
                <a:spcPts val="350"/>
              </a:spcBef>
            </a:pPr>
            <a:r>
              <a:rPr sz="800" spc="-5" dirty="0">
                <a:latin typeface="Century Gothic"/>
                <a:cs typeface="Century Gothic"/>
              </a:rPr>
              <a:t>Il </a:t>
            </a:r>
            <a:r>
              <a:rPr sz="800" dirty="0">
                <a:latin typeface="Century Gothic"/>
                <a:cs typeface="Century Gothic"/>
              </a:rPr>
              <a:t>corso ACLS Provider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dirty="0">
                <a:latin typeface="Century Gothic"/>
                <a:cs typeface="Century Gothic"/>
              </a:rPr>
              <a:t>American </a:t>
            </a:r>
            <a:r>
              <a:rPr sz="800" spc="-5" dirty="0">
                <a:latin typeface="Century Gothic"/>
                <a:cs typeface="Century Gothic"/>
              </a:rPr>
              <a:t>Heart </a:t>
            </a:r>
            <a:r>
              <a:rPr sz="800" dirty="0">
                <a:latin typeface="Century Gothic"/>
                <a:cs typeface="Century Gothic"/>
              </a:rPr>
              <a:t>Association  permette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spc="-5" dirty="0">
                <a:latin typeface="Century Gothic"/>
                <a:cs typeface="Century Gothic"/>
              </a:rPr>
              <a:t>acquisire </a:t>
            </a:r>
            <a:r>
              <a:rPr sz="800" dirty="0">
                <a:latin typeface="Century Gothic"/>
                <a:cs typeface="Century Gothic"/>
              </a:rPr>
              <a:t>le abilità </a:t>
            </a:r>
            <a:r>
              <a:rPr sz="800" spc="-5" dirty="0">
                <a:latin typeface="Century Gothic"/>
                <a:cs typeface="Century Gothic"/>
              </a:rPr>
              <a:t>necessarie </a:t>
            </a:r>
            <a:r>
              <a:rPr sz="800" dirty="0">
                <a:latin typeface="Century Gothic"/>
                <a:cs typeface="Century Gothic"/>
              </a:rPr>
              <a:t>per la  gestione avanzate delle emergenze cardiovascolari,  ed è rivolto sia ai membri del team, sia al</a:t>
            </a:r>
            <a:r>
              <a:rPr sz="800" spc="13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leader.</a:t>
            </a:r>
            <a:endParaRPr sz="800">
              <a:latin typeface="Century Gothic"/>
              <a:cs typeface="Century Gothic"/>
            </a:endParaRPr>
          </a:p>
          <a:p>
            <a:pPr marL="12700" marR="5080" algn="just">
              <a:lnSpc>
                <a:spcPct val="119800"/>
              </a:lnSpc>
              <a:spcBef>
                <a:spcPts val="350"/>
              </a:spcBef>
            </a:pPr>
            <a:r>
              <a:rPr sz="800" dirty="0">
                <a:latin typeface="Century Gothic"/>
                <a:cs typeface="Century Gothic"/>
              </a:rPr>
              <a:t>Nel corso ACLS, le competenze si apprendono in  sessioni </a:t>
            </a:r>
            <a:r>
              <a:rPr sz="800" spc="-5" dirty="0">
                <a:latin typeface="Century Gothic"/>
                <a:cs typeface="Century Gothic"/>
              </a:rPr>
              <a:t>plenarie </a:t>
            </a:r>
            <a:r>
              <a:rPr sz="800" dirty="0">
                <a:latin typeface="Century Gothic"/>
                <a:cs typeface="Century Gothic"/>
              </a:rPr>
              <a:t>e in stazioni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dirty="0">
                <a:latin typeface="Century Gothic"/>
                <a:cs typeface="Century Gothic"/>
              </a:rPr>
              <a:t>lavoro a piccoli  gruppi, in cui sono </a:t>
            </a:r>
            <a:r>
              <a:rPr sz="800" spc="-5" dirty="0">
                <a:latin typeface="Century Gothic"/>
                <a:cs typeface="Century Gothic"/>
              </a:rPr>
              <a:t>presentati scenari </a:t>
            </a:r>
            <a:r>
              <a:rPr sz="800" dirty="0">
                <a:latin typeface="Century Gothic"/>
                <a:cs typeface="Century Gothic"/>
              </a:rPr>
              <a:t>basati su</a:t>
            </a:r>
            <a:r>
              <a:rPr sz="800" spc="125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casi.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4977" y="7103022"/>
            <a:ext cx="248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25000"/>
              </a:lnSpc>
              <a:spcBef>
                <a:spcPts val="100"/>
              </a:spcBef>
            </a:pPr>
            <a:r>
              <a:rPr sz="800" spc="0" dirty="0">
                <a:latin typeface="Century Gothic"/>
                <a:cs typeface="Century Gothic"/>
              </a:rPr>
              <a:t>c</a:t>
            </a:r>
            <a:r>
              <a:rPr sz="800" dirty="0">
                <a:latin typeface="Century Gothic"/>
                <a:cs typeface="Century Gothic"/>
              </a:rPr>
              <a:t>he  a</a:t>
            </a:r>
            <a:r>
              <a:rPr sz="800" spc="0" dirty="0">
                <a:latin typeface="Century Gothic"/>
                <a:cs typeface="Century Gothic"/>
              </a:rPr>
              <a:t>l</a:t>
            </a:r>
            <a:r>
              <a:rPr sz="800" dirty="0">
                <a:latin typeface="Century Gothic"/>
                <a:cs typeface="Century Gothic"/>
              </a:rPr>
              <a:t>t</a:t>
            </a:r>
            <a:r>
              <a:rPr sz="800" spc="-5" dirty="0">
                <a:latin typeface="Century Gothic"/>
                <a:cs typeface="Century Gothic"/>
              </a:rPr>
              <a:t>r</a:t>
            </a:r>
            <a:r>
              <a:rPr sz="800" dirty="0">
                <a:latin typeface="Century Gothic"/>
                <a:cs typeface="Century Gothic"/>
              </a:rPr>
              <a:t>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165" y="6629471"/>
            <a:ext cx="2362835" cy="812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b="1" spc="-35" dirty="0">
                <a:solidFill>
                  <a:srgbClr val="D9222A"/>
                </a:solidFill>
                <a:latin typeface="Arial"/>
                <a:cs typeface="Arial"/>
              </a:rPr>
              <a:t>Destinatari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25000"/>
              </a:lnSpc>
              <a:spcBef>
                <a:spcPts val="315"/>
              </a:spcBef>
              <a:tabLst>
                <a:tab pos="691515" algn="l"/>
                <a:tab pos="1213485" algn="l"/>
                <a:tab pos="2237740" algn="l"/>
              </a:tabLst>
            </a:pPr>
            <a:r>
              <a:rPr sz="800" dirty="0">
                <a:latin typeface="Century Gothic"/>
                <a:cs typeface="Century Gothic"/>
              </a:rPr>
              <a:t>Operatori </a:t>
            </a:r>
            <a:r>
              <a:rPr sz="800" spc="-5" dirty="0">
                <a:latin typeface="Century Gothic"/>
                <a:cs typeface="Century Gothic"/>
              </a:rPr>
              <a:t>sanitari </a:t>
            </a:r>
            <a:r>
              <a:rPr sz="800" dirty="0">
                <a:latin typeface="Century Gothic"/>
                <a:cs typeface="Century Gothic"/>
              </a:rPr>
              <a:t>(medici ed infermieri)  gestiscono	</a:t>
            </a:r>
            <a:r>
              <a:rPr sz="800" spc="-5" dirty="0">
                <a:latin typeface="Century Gothic"/>
                <a:cs typeface="Century Gothic"/>
              </a:rPr>
              <a:t>l'arresto	</a:t>
            </a:r>
            <a:r>
              <a:rPr sz="800" dirty="0">
                <a:latin typeface="Century Gothic"/>
                <a:cs typeface="Century Gothic"/>
              </a:rPr>
              <a:t>cardiopolmonare	e  emergenze</a:t>
            </a:r>
            <a:r>
              <a:rPr sz="800" spc="5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cardiovascolari.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165" y="7441993"/>
            <a:ext cx="1398270" cy="50863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b="1" spc="-65" dirty="0">
                <a:solidFill>
                  <a:srgbClr val="D9222A"/>
                </a:solidFill>
                <a:latin typeface="Arial"/>
                <a:cs typeface="Arial"/>
              </a:rPr>
              <a:t>Requisiti</a:t>
            </a:r>
            <a:r>
              <a:rPr sz="1200" b="1" spc="-70" dirty="0">
                <a:solidFill>
                  <a:srgbClr val="D9222A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D9222A"/>
                </a:solidFill>
                <a:latin typeface="Arial"/>
                <a:cs typeface="Arial"/>
              </a:rPr>
              <a:t>consigliati: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800" dirty="0">
                <a:latin typeface="Century Gothic"/>
                <a:cs typeface="Century Gothic"/>
              </a:rPr>
              <a:t>BLS HCP in corso </a:t>
            </a:r>
            <a:r>
              <a:rPr sz="800" spc="0" dirty="0">
                <a:latin typeface="Century Gothic"/>
                <a:cs typeface="Century Gothic"/>
              </a:rPr>
              <a:t>di</a:t>
            </a:r>
            <a:r>
              <a:rPr sz="800" spc="35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validità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66260" y="5263716"/>
            <a:ext cx="3521075" cy="635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spc="-15" dirty="0">
                <a:solidFill>
                  <a:srgbClr val="D9222A"/>
                </a:solidFill>
                <a:latin typeface="Arial"/>
                <a:cs typeface="Arial"/>
              </a:rPr>
              <a:t>Programma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800" spc="-5" dirty="0">
                <a:latin typeface="Century Gothic"/>
                <a:cs typeface="Century Gothic"/>
              </a:rPr>
              <a:t>Il </a:t>
            </a:r>
            <a:r>
              <a:rPr sz="800" dirty="0">
                <a:latin typeface="Century Gothic"/>
                <a:cs typeface="Century Gothic"/>
              </a:rPr>
              <a:t>corso ha una durata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b="1" dirty="0">
                <a:solidFill>
                  <a:srgbClr val="D9222A"/>
                </a:solidFill>
                <a:latin typeface="Arial"/>
                <a:cs typeface="Arial"/>
              </a:rPr>
              <a:t>2 </a:t>
            </a:r>
            <a:r>
              <a:rPr sz="800" b="1" spc="-10" dirty="0">
                <a:solidFill>
                  <a:srgbClr val="D9222A"/>
                </a:solidFill>
                <a:latin typeface="Arial"/>
                <a:cs typeface="Arial"/>
              </a:rPr>
              <a:t>giorni </a:t>
            </a:r>
            <a:r>
              <a:rPr sz="800" b="1" spc="5" dirty="0">
                <a:solidFill>
                  <a:srgbClr val="D9222A"/>
                </a:solidFill>
                <a:latin typeface="Arial"/>
                <a:cs typeface="Arial"/>
              </a:rPr>
              <a:t>(16 </a:t>
            </a:r>
            <a:r>
              <a:rPr sz="800" b="1" spc="15" dirty="0">
                <a:solidFill>
                  <a:srgbClr val="D9222A"/>
                </a:solidFill>
                <a:latin typeface="Arial"/>
                <a:cs typeface="Arial"/>
              </a:rPr>
              <a:t>ore) </a:t>
            </a:r>
            <a:r>
              <a:rPr sz="800" dirty="0">
                <a:latin typeface="Century Gothic"/>
                <a:cs typeface="Century Gothic"/>
              </a:rPr>
              <a:t>con il seguente</a:t>
            </a:r>
            <a:r>
              <a:rPr sz="800" spc="21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programma: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latin typeface="Century Gothic"/>
                <a:cs typeface="Century Gothic"/>
              </a:rPr>
              <a:t>competenze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dirty="0">
                <a:latin typeface="Century Gothic"/>
                <a:cs typeface="Century Gothic"/>
              </a:rPr>
              <a:t>supporto vitale </a:t>
            </a:r>
            <a:r>
              <a:rPr sz="800" spc="0" dirty="0">
                <a:latin typeface="Century Gothic"/>
                <a:cs typeface="Century Gothic"/>
              </a:rPr>
              <a:t>di</a:t>
            </a:r>
            <a:r>
              <a:rPr sz="800" spc="5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base;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5752" y="5923948"/>
            <a:ext cx="3614420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4465">
              <a:lnSpc>
                <a:spcPct val="114599"/>
              </a:lnSpc>
              <a:spcBef>
                <a:spcPts val="100"/>
              </a:spcBef>
              <a:buFont typeface="Arial"/>
              <a:buChar char="▪"/>
              <a:tabLst>
                <a:tab pos="177800" algn="l"/>
              </a:tabLst>
            </a:pPr>
            <a:r>
              <a:rPr sz="800" dirty="0">
                <a:latin typeface="Century Gothic"/>
                <a:cs typeface="Century Gothic"/>
              </a:rPr>
              <a:t>riconoscimento e gestione precoce degli </a:t>
            </a:r>
            <a:r>
              <a:rPr sz="800" spc="-5" dirty="0">
                <a:latin typeface="Century Gothic"/>
                <a:cs typeface="Century Gothic"/>
              </a:rPr>
              <a:t>arresti respiratori </a:t>
            </a:r>
            <a:r>
              <a:rPr sz="800" dirty="0">
                <a:latin typeface="Century Gothic"/>
                <a:cs typeface="Century Gothic"/>
              </a:rPr>
              <a:t>e  cardiaci;</a:t>
            </a:r>
            <a:endParaRPr sz="800">
              <a:latin typeface="Century Gothic"/>
              <a:cs typeface="Century Gothic"/>
            </a:endParaRPr>
          </a:p>
          <a:p>
            <a:pPr marL="177165" indent="-164465">
              <a:lnSpc>
                <a:spcPct val="100000"/>
              </a:lnSpc>
              <a:spcBef>
                <a:spcPts val="540"/>
              </a:spcBef>
              <a:buFont typeface="Arial"/>
              <a:buChar char="▪"/>
              <a:tabLst>
                <a:tab pos="177800" algn="l"/>
              </a:tabLst>
            </a:pPr>
            <a:r>
              <a:rPr sz="800" dirty="0">
                <a:latin typeface="Century Gothic"/>
                <a:cs typeface="Century Gothic"/>
              </a:rPr>
              <a:t>riconoscimento e gestione precoce delle condizioni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spc="40" dirty="0">
                <a:latin typeface="Century Gothic"/>
                <a:cs typeface="Century Gothic"/>
              </a:rPr>
              <a:t> </a:t>
            </a:r>
            <a:r>
              <a:rPr sz="800" spc="-5" dirty="0">
                <a:latin typeface="Century Gothic"/>
                <a:cs typeface="Century Gothic"/>
              </a:rPr>
              <a:t>periarresto;</a:t>
            </a:r>
            <a:endParaRPr sz="800">
              <a:latin typeface="Century Gothic"/>
              <a:cs typeface="Century Gothic"/>
            </a:endParaRPr>
          </a:p>
          <a:p>
            <a:pPr marL="177165" indent="-164465">
              <a:lnSpc>
                <a:spcPct val="100000"/>
              </a:lnSpc>
              <a:spcBef>
                <a:spcPts val="540"/>
              </a:spcBef>
              <a:buFont typeface="Arial"/>
              <a:buChar char="▪"/>
              <a:tabLst>
                <a:tab pos="177800" algn="l"/>
              </a:tabLst>
            </a:pPr>
            <a:r>
              <a:rPr sz="800" dirty="0">
                <a:latin typeface="Century Gothic"/>
                <a:cs typeface="Century Gothic"/>
              </a:rPr>
              <a:t>gestione avanzata delle vie </a:t>
            </a:r>
            <a:r>
              <a:rPr sz="800" spc="-5" dirty="0">
                <a:latin typeface="Century Gothic"/>
                <a:cs typeface="Century Gothic"/>
              </a:rPr>
              <a:t>aeree </a:t>
            </a:r>
            <a:r>
              <a:rPr sz="800" dirty="0">
                <a:latin typeface="Century Gothic"/>
                <a:cs typeface="Century Gothic"/>
              </a:rPr>
              <a:t>e relativa</a:t>
            </a:r>
            <a:r>
              <a:rPr sz="800" spc="10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farmacologia;</a:t>
            </a:r>
            <a:endParaRPr sz="800">
              <a:latin typeface="Century Gothic"/>
              <a:cs typeface="Century Gothic"/>
            </a:endParaRPr>
          </a:p>
          <a:p>
            <a:pPr marL="177165" indent="-164465">
              <a:lnSpc>
                <a:spcPct val="100000"/>
              </a:lnSpc>
              <a:spcBef>
                <a:spcPts val="440"/>
              </a:spcBef>
              <a:buFont typeface="Arial"/>
              <a:buChar char="▪"/>
              <a:tabLst>
                <a:tab pos="177800" algn="l"/>
              </a:tabLst>
            </a:pPr>
            <a:r>
              <a:rPr sz="800" dirty="0">
                <a:latin typeface="Century Gothic"/>
                <a:cs typeface="Century Gothic"/>
              </a:rPr>
              <a:t>gestione delle sindromi coronariche acute e dello</a:t>
            </a:r>
            <a:r>
              <a:rPr sz="800" spc="10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stroke;</a:t>
            </a:r>
            <a:endParaRPr sz="800">
              <a:latin typeface="Century Gothic"/>
              <a:cs typeface="Century Gothic"/>
            </a:endParaRPr>
          </a:p>
          <a:p>
            <a:pPr marL="176530" marR="5715" indent="-163830">
              <a:lnSpc>
                <a:spcPct val="125000"/>
              </a:lnSpc>
              <a:spcBef>
                <a:spcPts val="300"/>
              </a:spcBef>
              <a:buFont typeface="Arial"/>
              <a:buChar char="▪"/>
              <a:tabLst>
                <a:tab pos="177165" algn="l"/>
              </a:tabLst>
            </a:pPr>
            <a:r>
              <a:rPr sz="800" dirty="0">
                <a:latin typeface="Century Gothic"/>
                <a:cs typeface="Century Gothic"/>
              </a:rPr>
              <a:t>efficace capacità comunicativa </a:t>
            </a:r>
            <a:r>
              <a:rPr sz="800" spc="0" dirty="0">
                <a:latin typeface="Century Gothic"/>
                <a:cs typeface="Century Gothic"/>
              </a:rPr>
              <a:t>come </a:t>
            </a:r>
            <a:r>
              <a:rPr sz="800" dirty="0">
                <a:latin typeface="Century Gothic"/>
                <a:cs typeface="Century Gothic"/>
              </a:rPr>
              <a:t>team leader o membro del  team;</a:t>
            </a:r>
            <a:endParaRPr sz="800">
              <a:latin typeface="Century Gothic"/>
              <a:cs typeface="Century Gothic"/>
            </a:endParaRPr>
          </a:p>
          <a:p>
            <a:pPr marL="176530" indent="-163830">
              <a:lnSpc>
                <a:spcPct val="100000"/>
              </a:lnSpc>
              <a:spcBef>
                <a:spcPts val="439"/>
              </a:spcBef>
              <a:buFont typeface="Arial"/>
              <a:buChar char="▪"/>
              <a:tabLst>
                <a:tab pos="177165" algn="l"/>
              </a:tabLst>
            </a:pPr>
            <a:r>
              <a:rPr sz="800" dirty="0">
                <a:latin typeface="Century Gothic"/>
                <a:cs typeface="Century Gothic"/>
              </a:rPr>
              <a:t>Dinamiche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dirty="0">
                <a:latin typeface="Century Gothic"/>
                <a:cs typeface="Century Gothic"/>
              </a:rPr>
              <a:t>un team efficiente </a:t>
            </a:r>
            <a:r>
              <a:rPr sz="800" spc="0" dirty="0">
                <a:latin typeface="Century Gothic"/>
                <a:cs typeface="Century Gothic"/>
              </a:rPr>
              <a:t>di</a:t>
            </a:r>
            <a:r>
              <a:rPr sz="800" spc="55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rianimazione.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5651" y="7320878"/>
            <a:ext cx="3613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latin typeface="Century Gothic"/>
                <a:cs typeface="Century Gothic"/>
              </a:rPr>
              <a:t>Per le esercitazioni </a:t>
            </a:r>
            <a:r>
              <a:rPr sz="800" spc="-5" dirty="0">
                <a:latin typeface="Century Gothic"/>
                <a:cs typeface="Century Gothic"/>
              </a:rPr>
              <a:t>pratiche </a:t>
            </a:r>
            <a:r>
              <a:rPr sz="800" dirty="0">
                <a:latin typeface="Century Gothic"/>
                <a:cs typeface="Century Gothic"/>
              </a:rPr>
              <a:t>il </a:t>
            </a:r>
            <a:r>
              <a:rPr sz="800" spc="-5" dirty="0">
                <a:latin typeface="Century Gothic"/>
                <a:cs typeface="Century Gothic"/>
              </a:rPr>
              <a:t>rapporto </a:t>
            </a:r>
            <a:r>
              <a:rPr sz="800" dirty="0">
                <a:latin typeface="Century Gothic"/>
                <a:cs typeface="Century Gothic"/>
              </a:rPr>
              <a:t>discenti : manichini : istruttore è  </a:t>
            </a:r>
            <a:r>
              <a:rPr sz="800" spc="0" dirty="0">
                <a:latin typeface="Century Gothic"/>
                <a:cs typeface="Century Gothic"/>
              </a:rPr>
              <a:t>di </a:t>
            </a:r>
            <a:r>
              <a:rPr sz="800" dirty="0">
                <a:latin typeface="Century Gothic"/>
                <a:cs typeface="Century Gothic"/>
              </a:rPr>
              <a:t>6 : 2 :</a:t>
            </a:r>
            <a:r>
              <a:rPr sz="800" spc="50" dirty="0">
                <a:latin typeface="Century Gothic"/>
                <a:cs typeface="Century Gothic"/>
              </a:rPr>
              <a:t> </a:t>
            </a:r>
            <a:r>
              <a:rPr sz="800" dirty="0">
                <a:latin typeface="Century Gothic"/>
                <a:cs typeface="Century Gothic"/>
              </a:rPr>
              <a:t>1.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7368" r="3613"/>
          <a:stretch/>
        </p:blipFill>
        <p:spPr>
          <a:xfrm>
            <a:off x="548500" y="996074"/>
            <a:ext cx="6430489" cy="36742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object 21">
            <a:extLst>
              <a:ext uri="{FF2B5EF4-FFF2-40B4-BE49-F238E27FC236}">
                <a16:creationId xmlns:a16="http://schemas.microsoft.com/office/drawing/2014/main" id="{514AA66D-6C48-3A13-A012-541306723428}"/>
              </a:ext>
            </a:extLst>
          </p:cNvPr>
          <p:cNvSpPr/>
          <p:nvPr/>
        </p:nvSpPr>
        <p:spPr>
          <a:xfrm>
            <a:off x="2735210" y="9417872"/>
            <a:ext cx="797971" cy="1137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17A84571-2B16-E58F-19CA-04BED5745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0" y="9355047"/>
            <a:ext cx="1828800" cy="977900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A6A0AB56-2378-7F09-B239-9BBEB3195EA0}"/>
              </a:ext>
            </a:extLst>
          </p:cNvPr>
          <p:cNvSpPr/>
          <p:nvPr/>
        </p:nvSpPr>
        <p:spPr>
          <a:xfrm>
            <a:off x="1101103" y="4768966"/>
            <a:ext cx="3477965" cy="5395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it-IT" b="1" dirty="0">
                <a:latin typeface="Century Gothic" charset="0"/>
                <a:ea typeface="Century Gothic" charset="0"/>
                <a:cs typeface="Century Gothic" charset="0"/>
              </a:rPr>
              <a:t>BARI</a:t>
            </a:r>
          </a:p>
          <a:p>
            <a:r>
              <a:rPr lang="it-IT" sz="1400" i="1" dirty="0"/>
              <a:t>Sala Riunioni - Meeting Room </a:t>
            </a:r>
            <a:endParaRPr lang="it-IT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2BB02C3-A68D-CB37-CDBB-12FB99EE2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650" y="8089900"/>
            <a:ext cx="540000" cy="54000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C0F4F1F9-94F6-7D4B-47C6-C7B1676E8ADC}"/>
              </a:ext>
            </a:extLst>
          </p:cNvPr>
          <p:cNvSpPr/>
          <p:nvPr/>
        </p:nvSpPr>
        <p:spPr>
          <a:xfrm>
            <a:off x="4159250" y="7611118"/>
            <a:ext cx="2061057" cy="540000"/>
          </a:xfrm>
          <a:prstGeom prst="rect">
            <a:avLst/>
          </a:prstGeom>
        </p:spPr>
        <p:txBody>
          <a:bodyPr wrap="square" lIns="0" tIns="0" rIns="0" bIns="0" anchor="t" anchorCtr="0">
            <a:normAutofit fontScale="85000" lnSpcReduction="20000"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lang="it-IT" sz="2600" b="1" dirty="0">
                <a:solidFill>
                  <a:srgbClr val="011893"/>
                </a:solidFill>
                <a:latin typeface="Century Gothic" charset="0"/>
                <a:ea typeface="Century Gothic" charset="0"/>
                <a:cs typeface="Century Gothic" charset="0"/>
              </a:rPr>
              <a:t>450,00 €</a:t>
            </a:r>
          </a:p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lang="it-IT" sz="1200" b="1" dirty="0">
                <a:solidFill>
                  <a:srgbClr val="011893"/>
                </a:solidFill>
                <a:latin typeface="Century Gothic" charset="0"/>
                <a:ea typeface="Century Gothic" charset="0"/>
                <a:cs typeface="Century Gothic" charset="0"/>
              </a:rPr>
              <a:t>IVA ESCLUSA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684DA97-B033-1EE3-99C6-A4A72C5C11A5}"/>
              </a:ext>
            </a:extLst>
          </p:cNvPr>
          <p:cNvSpPr/>
          <p:nvPr/>
        </p:nvSpPr>
        <p:spPr>
          <a:xfrm>
            <a:off x="4159250" y="8286517"/>
            <a:ext cx="2061057" cy="870183"/>
          </a:xfrm>
          <a:prstGeom prst="rect">
            <a:avLst/>
          </a:prstGeom>
        </p:spPr>
        <p:txBody>
          <a:bodyPr wrap="square" lIns="0" tIns="0" rIns="0" bIns="0" anchor="t" anchorCtr="0">
            <a:normAutofit fontScale="70000" lnSpcReduction="20000"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lang="it-IT" sz="1900" b="1" dirty="0">
                <a:solidFill>
                  <a:srgbClr val="011893"/>
                </a:solidFill>
                <a:latin typeface="Century Gothic" charset="0"/>
                <a:ea typeface="Century Gothic" charset="0"/>
                <a:cs typeface="Century Gothic" charset="0"/>
              </a:rPr>
              <a:t>studenti e specializzandi</a:t>
            </a:r>
          </a:p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lang="it-IT" sz="3100" b="1" dirty="0">
                <a:solidFill>
                  <a:srgbClr val="011893"/>
                </a:solidFill>
                <a:latin typeface="Century Gothic" charset="0"/>
                <a:ea typeface="Century Gothic" charset="0"/>
                <a:cs typeface="Century Gothic" charset="0"/>
              </a:rPr>
              <a:t>350,00 €</a:t>
            </a:r>
          </a:p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011893"/>
                </a:solidFill>
                <a:latin typeface="Century Gothic" charset="0"/>
                <a:ea typeface="Century Gothic" charset="0"/>
                <a:cs typeface="Century Gothic" charset="0"/>
              </a:rPr>
              <a:t>IVA ESCLUSA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9896843-6B67-121C-736A-7C6BF797B5EF}"/>
              </a:ext>
            </a:extLst>
          </p:cNvPr>
          <p:cNvSpPr/>
          <p:nvPr/>
        </p:nvSpPr>
        <p:spPr>
          <a:xfrm>
            <a:off x="2434182" y="7778957"/>
            <a:ext cx="2061057" cy="56504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it-IT" sz="1000" b="1" dirty="0">
                <a:solidFill>
                  <a:srgbClr val="942093"/>
                </a:solidFill>
                <a:latin typeface="Century Gothic" charset="0"/>
                <a:ea typeface="Century Gothic" charset="0"/>
                <a:cs typeface="Century Gothic" charset="0"/>
              </a:rPr>
              <a:t>a richiesta 50 crediti ECM in FAD</a:t>
            </a:r>
          </a:p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942093"/>
                </a:solidFill>
                <a:latin typeface="Century Gothic" charset="0"/>
                <a:ea typeface="Century Gothic" charset="0"/>
                <a:cs typeface="Century Gothic" charset="0"/>
              </a:rPr>
              <a:t>50,00 € </a:t>
            </a:r>
            <a:r>
              <a:rPr lang="it-IT" sz="600" b="1" dirty="0">
                <a:solidFill>
                  <a:srgbClr val="942093"/>
                </a:solidFill>
                <a:latin typeface="Century Gothic" charset="0"/>
                <a:ea typeface="Century Gothic" charset="0"/>
                <a:cs typeface="Century Gothic" charset="0"/>
              </a:rPr>
              <a:t>IVA ESCLUSA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276</Words>
  <Application>Microsoft Macintosh PowerPoint</Application>
  <PresentationFormat>Personalizzato</PresentationFormat>
  <Paragraphs>35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Locandina_ACLS</dc:title>
  <cp:lastModifiedBy>Formazione Minerva</cp:lastModifiedBy>
  <cp:revision>25</cp:revision>
  <cp:lastPrinted>2022-07-15T06:54:05Z</cp:lastPrinted>
  <dcterms:created xsi:type="dcterms:W3CDTF">2018-09-19T21:25:41Z</dcterms:created>
  <dcterms:modified xsi:type="dcterms:W3CDTF">2024-09-25T13:39:30Z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2017-10-28T00:00:00Z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2018-09-19T00:00:00Z</vt:filetime>
  </property>
</Properties>
</file>